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4"/>
    <p:restoredTop sz="94619"/>
  </p:normalViewPr>
  <p:slideViewPr>
    <p:cSldViewPr snapToGrid="0">
      <p:cViewPr varScale="1">
        <p:scale>
          <a:sx n="122" d="100"/>
          <a:sy n="122" d="100"/>
        </p:scale>
        <p:origin x="417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455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083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2707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544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87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3512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8155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0796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075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025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423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60EBE2-FB4B-F84E-BEFF-F6E9219D693D}" type="datetimeFigureOut">
              <a:rPr lang="fr-FR" smtClean="0"/>
              <a:t>21/10/2025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FCD6493-A1A0-E04D-81AC-D360F42405E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8623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62379115-7865-0AB9-7486-0E1267123AD0}"/>
              </a:ext>
            </a:extLst>
          </p:cNvPr>
          <p:cNvSpPr txBox="1"/>
          <p:nvPr/>
        </p:nvSpPr>
        <p:spPr>
          <a:xfrm>
            <a:off x="432480" y="348235"/>
            <a:ext cx="2685131" cy="461665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2800" dirty="0">
                <a:cs typeface="Times"/>
              </a:rPr>
              <a:t>John </a:t>
            </a:r>
            <a:r>
              <a:rPr lang="fr-FR" sz="2800" b="1" dirty="0">
                <a:cs typeface="Times"/>
              </a:rPr>
              <a:t>DOE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C9520CC-E084-72A5-AD57-5502BA1ADC39}"/>
              </a:ext>
            </a:extLst>
          </p:cNvPr>
          <p:cNvSpPr txBox="1"/>
          <p:nvPr/>
        </p:nvSpPr>
        <p:spPr>
          <a:xfrm>
            <a:off x="432480" y="850608"/>
            <a:ext cx="1870478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dirty="0">
                <a:cs typeface="Times"/>
              </a:rPr>
              <a:t>Professional Title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C619AD1-E5FE-D71F-6045-922321C8522D}"/>
              </a:ext>
            </a:extLst>
          </p:cNvPr>
          <p:cNvSpPr txBox="1"/>
          <p:nvPr/>
        </p:nvSpPr>
        <p:spPr>
          <a:xfrm>
            <a:off x="432480" y="1847521"/>
            <a:ext cx="684067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100" dirty="0"/>
              <a:t>Dynamic and </a:t>
            </a:r>
            <a:r>
              <a:rPr lang="fr-FR" sz="1100" dirty="0" err="1"/>
              <a:t>results-driven</a:t>
            </a:r>
            <a:r>
              <a:rPr lang="fr-FR" sz="1100" dirty="0"/>
              <a:t> marketing </a:t>
            </a:r>
            <a:r>
              <a:rPr lang="fr-FR" sz="1100" dirty="0" err="1"/>
              <a:t>professional</a:t>
            </a:r>
            <a:r>
              <a:rPr lang="fr-FR" sz="1100" dirty="0"/>
              <a:t> </a:t>
            </a:r>
            <a:r>
              <a:rPr lang="fr-FR" sz="1100" dirty="0" err="1"/>
              <a:t>with</a:t>
            </a:r>
            <a:r>
              <a:rPr lang="fr-FR" sz="1100" dirty="0"/>
              <a:t> over 8 </a:t>
            </a:r>
            <a:r>
              <a:rPr lang="fr-FR" sz="1100" dirty="0" err="1"/>
              <a:t>years</a:t>
            </a:r>
            <a:r>
              <a:rPr lang="fr-FR" sz="1100" dirty="0"/>
              <a:t> of </a:t>
            </a:r>
            <a:r>
              <a:rPr lang="fr-FR" sz="1100" dirty="0" err="1"/>
              <a:t>experience</a:t>
            </a:r>
            <a:r>
              <a:rPr lang="fr-FR" sz="1100" dirty="0"/>
              <a:t> in digital </a:t>
            </a:r>
            <a:r>
              <a:rPr lang="fr-FR" sz="1100" dirty="0" err="1"/>
              <a:t>strategy</a:t>
            </a:r>
            <a:r>
              <a:rPr lang="fr-FR" sz="1100" dirty="0"/>
              <a:t>, brand </a:t>
            </a:r>
            <a:r>
              <a:rPr lang="fr-FR" sz="1100" dirty="0" err="1"/>
              <a:t>development</a:t>
            </a:r>
            <a:r>
              <a:rPr lang="fr-FR" sz="1100" dirty="0"/>
              <a:t>, and </a:t>
            </a:r>
            <a:r>
              <a:rPr lang="fr-FR" sz="1100" dirty="0" err="1"/>
              <a:t>campaign</a:t>
            </a:r>
            <a:r>
              <a:rPr lang="fr-FR" sz="1100" dirty="0"/>
              <a:t> management. Strong </a:t>
            </a:r>
            <a:r>
              <a:rPr lang="fr-FR" sz="1100" dirty="0" err="1"/>
              <a:t>ability</a:t>
            </a:r>
            <a:r>
              <a:rPr lang="fr-FR" sz="1100" dirty="0"/>
              <a:t> to </a:t>
            </a:r>
            <a:r>
              <a:rPr lang="fr-FR" sz="1100" dirty="0" err="1"/>
              <a:t>analyze</a:t>
            </a:r>
            <a:r>
              <a:rPr lang="fr-FR" sz="1100" dirty="0"/>
              <a:t> data, </a:t>
            </a:r>
            <a:r>
              <a:rPr lang="fr-FR" sz="1100" dirty="0" err="1"/>
              <a:t>optimize</a:t>
            </a:r>
            <a:r>
              <a:rPr lang="fr-FR" sz="1100" dirty="0"/>
              <a:t> performance, and </a:t>
            </a:r>
            <a:r>
              <a:rPr lang="fr-FR" sz="1100" dirty="0" err="1"/>
              <a:t>build</a:t>
            </a:r>
            <a:r>
              <a:rPr lang="fr-FR" sz="1100" dirty="0"/>
              <a:t> </a:t>
            </a:r>
            <a:r>
              <a:rPr lang="fr-FR" sz="1100" dirty="0" err="1"/>
              <a:t>engaging</a:t>
            </a:r>
            <a:r>
              <a:rPr lang="fr-FR" sz="1100" dirty="0"/>
              <a:t> </a:t>
            </a:r>
            <a:r>
              <a:rPr lang="fr-FR" sz="1100" dirty="0" err="1"/>
              <a:t>customer</a:t>
            </a:r>
            <a:r>
              <a:rPr lang="fr-FR" sz="1100" dirty="0"/>
              <a:t> </a:t>
            </a:r>
            <a:r>
              <a:rPr lang="fr-FR" sz="1100" dirty="0" err="1"/>
              <a:t>experiences</a:t>
            </a:r>
            <a:r>
              <a:rPr lang="fr-FR" sz="1100" dirty="0"/>
              <a:t>. </a:t>
            </a:r>
            <a:r>
              <a:rPr lang="fr-FR" sz="1100" dirty="0" err="1"/>
              <a:t>Proven</a:t>
            </a:r>
            <a:r>
              <a:rPr lang="fr-FR" sz="1100" dirty="0"/>
              <a:t> </a:t>
            </a:r>
            <a:r>
              <a:rPr lang="fr-FR" sz="1100" dirty="0" err="1"/>
              <a:t>track</a:t>
            </a:r>
            <a:r>
              <a:rPr lang="fr-FR" sz="1100" dirty="0"/>
              <a:t> record in </a:t>
            </a:r>
            <a:r>
              <a:rPr lang="fr-FR" sz="1100" dirty="0" err="1"/>
              <a:t>leading</a:t>
            </a:r>
            <a:r>
              <a:rPr lang="fr-FR" sz="1100" dirty="0"/>
              <a:t> cross-</a:t>
            </a:r>
            <a:r>
              <a:rPr lang="fr-FR" sz="1100" dirty="0" err="1"/>
              <a:t>functional</a:t>
            </a:r>
            <a:r>
              <a:rPr lang="fr-FR" sz="1100" dirty="0"/>
              <a:t> teams and </a:t>
            </a:r>
            <a:r>
              <a:rPr lang="fr-FR" sz="1100" dirty="0" err="1"/>
              <a:t>delivering</a:t>
            </a:r>
            <a:r>
              <a:rPr lang="fr-FR" sz="1100" dirty="0"/>
              <a:t> </a:t>
            </a:r>
            <a:r>
              <a:rPr lang="fr-FR" sz="1100" dirty="0" err="1"/>
              <a:t>measurable</a:t>
            </a:r>
            <a:r>
              <a:rPr lang="fr-FR" sz="1100" dirty="0"/>
              <a:t> </a:t>
            </a:r>
            <a:r>
              <a:rPr lang="fr-FR" sz="1100" dirty="0" err="1"/>
              <a:t>results</a:t>
            </a:r>
            <a:r>
              <a:rPr lang="fr-FR" sz="1100" dirty="0"/>
              <a:t> in </a:t>
            </a:r>
            <a:r>
              <a:rPr lang="fr-FR" sz="1100" dirty="0" err="1"/>
              <a:t>competitive</a:t>
            </a:r>
            <a:r>
              <a:rPr lang="fr-FR" sz="1100" dirty="0"/>
              <a:t> </a:t>
            </a:r>
            <a:r>
              <a:rPr lang="fr-FR" sz="1100" dirty="0" err="1"/>
              <a:t>markets</a:t>
            </a:r>
            <a:r>
              <a:rPr lang="fr-FR" sz="1100" dirty="0"/>
              <a:t>.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43AD363-92F4-4836-1DF7-E8ED14AA3B72}"/>
              </a:ext>
            </a:extLst>
          </p:cNvPr>
          <p:cNvSpPr txBox="1"/>
          <p:nvPr/>
        </p:nvSpPr>
        <p:spPr>
          <a:xfrm>
            <a:off x="2618450" y="380666"/>
            <a:ext cx="28259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/>
              <a:t>Ph: 111 222 333 </a:t>
            </a:r>
            <a:br>
              <a:rPr lang="fr-FR" sz="1200" dirty="0"/>
            </a:br>
            <a:r>
              <a:rPr lang="fr-FR" sz="1200" dirty="0"/>
              <a:t>12 Regent Street Y200 New-York, NY</a:t>
            </a:r>
            <a:br>
              <a:rPr lang="fr-FR" sz="1200" dirty="0"/>
            </a:br>
            <a:r>
              <a:rPr lang="fr-FR" sz="1200" dirty="0" err="1"/>
              <a:t>www.linkedin.com</a:t>
            </a:r>
            <a:r>
              <a:rPr lang="fr-FR" sz="1200" dirty="0"/>
              <a:t>/profile </a:t>
            </a:r>
            <a:br>
              <a:rPr lang="fr-FR" sz="1200" dirty="0"/>
            </a:br>
            <a:r>
              <a:rPr lang="fr-FR" sz="1200" dirty="0"/>
              <a:t>Email: </a:t>
            </a:r>
            <a:r>
              <a:rPr lang="fr-FR" sz="1200" dirty="0" err="1"/>
              <a:t>mail@mail.com</a:t>
            </a:r>
            <a:r>
              <a:rPr lang="fr-FR" sz="1200" dirty="0"/>
              <a:t> 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76A74728-1051-7C16-53BC-70FD473ACEAB}"/>
              </a:ext>
            </a:extLst>
          </p:cNvPr>
          <p:cNvCxnSpPr>
            <a:cxnSpLocks/>
          </p:cNvCxnSpPr>
          <p:nvPr/>
        </p:nvCxnSpPr>
        <p:spPr>
          <a:xfrm>
            <a:off x="3852815" y="6834892"/>
            <a:ext cx="0" cy="3651535"/>
          </a:xfrm>
          <a:prstGeom prst="line">
            <a:avLst/>
          </a:prstGeom>
          <a:ln w="63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ZoneTexte 15">
            <a:extLst>
              <a:ext uri="{FF2B5EF4-FFF2-40B4-BE49-F238E27FC236}">
                <a16:creationId xmlns:a16="http://schemas.microsoft.com/office/drawing/2014/main" id="{C282F825-4274-33A8-1760-81761BE73034}"/>
              </a:ext>
            </a:extLst>
          </p:cNvPr>
          <p:cNvSpPr txBox="1"/>
          <p:nvPr/>
        </p:nvSpPr>
        <p:spPr>
          <a:xfrm>
            <a:off x="432480" y="1464152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/>
              <a:t>Professional </a:t>
            </a:r>
            <a:r>
              <a:rPr lang="fr-FR" sz="1400" b="1" dirty="0" err="1"/>
              <a:t>Summary</a:t>
            </a:r>
            <a:endParaRPr lang="fr-FR" sz="1400" b="1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6C949AD2-5666-0A08-C912-E9A5416AE72F}"/>
              </a:ext>
            </a:extLst>
          </p:cNvPr>
          <p:cNvSpPr txBox="1"/>
          <p:nvPr/>
        </p:nvSpPr>
        <p:spPr>
          <a:xfrm>
            <a:off x="445483" y="3162972"/>
            <a:ext cx="3269242" cy="1615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1" dirty="0"/>
              <a:t>Digital Marketing &amp; </a:t>
            </a:r>
            <a:r>
              <a:rPr lang="fr-FR" sz="1100" b="1" dirty="0" err="1"/>
              <a:t>Strategy</a:t>
            </a:r>
            <a:br>
              <a:rPr lang="fr-FR" sz="1100" b="1" dirty="0"/>
            </a:b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Developed</a:t>
            </a:r>
            <a:r>
              <a:rPr lang="fr-FR" sz="1100" dirty="0"/>
              <a:t> and </a:t>
            </a:r>
            <a:r>
              <a:rPr lang="fr-FR" sz="1100" dirty="0" err="1"/>
              <a:t>executed</a:t>
            </a:r>
            <a:r>
              <a:rPr lang="fr-FR" sz="1100" dirty="0"/>
              <a:t> SEO, SEM, and social media </a:t>
            </a:r>
            <a:r>
              <a:rPr lang="fr-FR" sz="1100" dirty="0" err="1"/>
              <a:t>strategies</a:t>
            </a:r>
            <a:r>
              <a:rPr lang="fr-FR" sz="1100" dirty="0"/>
              <a:t> </a:t>
            </a:r>
            <a:r>
              <a:rPr lang="fr-FR" sz="1100" dirty="0" err="1"/>
              <a:t>increasing</a:t>
            </a:r>
            <a:r>
              <a:rPr lang="fr-FR" sz="1100" dirty="0"/>
              <a:t> </a:t>
            </a:r>
            <a:r>
              <a:rPr lang="fr-FR" sz="1100" dirty="0" err="1"/>
              <a:t>website</a:t>
            </a:r>
            <a:r>
              <a:rPr lang="fr-FR" sz="1100" dirty="0"/>
              <a:t> </a:t>
            </a:r>
            <a:r>
              <a:rPr lang="fr-FR" sz="1100" dirty="0" err="1"/>
              <a:t>traffic</a:t>
            </a:r>
            <a:r>
              <a:rPr lang="fr-FR" sz="1100" dirty="0"/>
              <a:t> by 60% in one </a:t>
            </a:r>
            <a:r>
              <a:rPr lang="fr-FR" sz="1100" dirty="0" err="1"/>
              <a:t>year</a:t>
            </a:r>
            <a:r>
              <a:rPr lang="fr-FR" sz="11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Managed</a:t>
            </a:r>
            <a:r>
              <a:rPr lang="fr-FR" sz="1100" dirty="0"/>
              <a:t> Google </a:t>
            </a:r>
            <a:r>
              <a:rPr lang="fr-FR" sz="1100" dirty="0" err="1"/>
              <a:t>Ads</a:t>
            </a:r>
            <a:r>
              <a:rPr lang="fr-FR" sz="1100" dirty="0"/>
              <a:t> and Meta </a:t>
            </a:r>
            <a:r>
              <a:rPr lang="fr-FR" sz="1100" dirty="0" err="1"/>
              <a:t>Ads</a:t>
            </a:r>
            <a:r>
              <a:rPr lang="fr-FR" sz="1100" dirty="0"/>
              <a:t> </a:t>
            </a:r>
            <a:r>
              <a:rPr lang="fr-FR" sz="1100" dirty="0" err="1"/>
              <a:t>campaigns</a:t>
            </a:r>
            <a:r>
              <a:rPr lang="fr-FR" sz="1100" dirty="0"/>
              <a:t> </a:t>
            </a:r>
            <a:r>
              <a:rPr lang="fr-FR" sz="1100" dirty="0" err="1"/>
              <a:t>with</a:t>
            </a:r>
            <a:r>
              <a:rPr lang="fr-FR" sz="1100" dirty="0"/>
              <a:t> a </a:t>
            </a:r>
            <a:r>
              <a:rPr lang="fr-FR" sz="1100" dirty="0" err="1"/>
              <a:t>monthly</a:t>
            </a:r>
            <a:r>
              <a:rPr lang="fr-FR" sz="1100" dirty="0"/>
              <a:t> budget of £20K.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Designed</a:t>
            </a:r>
            <a:r>
              <a:rPr lang="fr-FR" sz="1100" dirty="0"/>
              <a:t> email marketing workflows </a:t>
            </a:r>
            <a:r>
              <a:rPr lang="fr-FR" sz="1100" dirty="0" err="1"/>
              <a:t>achieving</a:t>
            </a:r>
            <a:r>
              <a:rPr lang="fr-FR" sz="1100" dirty="0"/>
              <a:t> an </a:t>
            </a:r>
            <a:r>
              <a:rPr lang="fr-FR" sz="1100" dirty="0" err="1"/>
              <a:t>average</a:t>
            </a:r>
            <a:r>
              <a:rPr lang="fr-FR" sz="1100" dirty="0"/>
              <a:t> 35% open rate.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32B281E1-E53E-F2E6-F528-43FC348F22F0}"/>
              </a:ext>
            </a:extLst>
          </p:cNvPr>
          <p:cNvSpPr/>
          <p:nvPr/>
        </p:nvSpPr>
        <p:spPr>
          <a:xfrm>
            <a:off x="5785948" y="211342"/>
            <a:ext cx="1197726" cy="115854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69DE6B9-CF30-FA57-BF8F-CFDB748D5E75}"/>
              </a:ext>
            </a:extLst>
          </p:cNvPr>
          <p:cNvSpPr txBox="1"/>
          <p:nvPr/>
        </p:nvSpPr>
        <p:spPr>
          <a:xfrm>
            <a:off x="432473" y="2754162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 err="1"/>
              <a:t>Core</a:t>
            </a:r>
            <a:r>
              <a:rPr lang="fr-FR" sz="1400" b="1" dirty="0"/>
              <a:t> </a:t>
            </a:r>
            <a:r>
              <a:rPr lang="fr-FR" sz="1400" b="1" dirty="0" err="1"/>
              <a:t>Skills</a:t>
            </a:r>
            <a:endParaRPr lang="fr-FR" sz="1400" b="1" dirty="0"/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D46260E-EE1C-8B79-4624-F719EDE2E43A}"/>
              </a:ext>
            </a:extLst>
          </p:cNvPr>
          <p:cNvSpPr txBox="1"/>
          <p:nvPr/>
        </p:nvSpPr>
        <p:spPr>
          <a:xfrm>
            <a:off x="4003909" y="3162972"/>
            <a:ext cx="335265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b="1" dirty="0"/>
              <a:t>Project &amp; Team Management</a:t>
            </a:r>
          </a:p>
          <a:p>
            <a:endParaRPr lang="fr-FR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err="1"/>
              <a:t>Led</a:t>
            </a:r>
            <a:r>
              <a:rPr lang="fr-FR" sz="1200" dirty="0"/>
              <a:t> a team of 6 marketing </a:t>
            </a:r>
            <a:r>
              <a:rPr lang="fr-FR" sz="1200" dirty="0" err="1"/>
              <a:t>specialists</a:t>
            </a:r>
            <a:r>
              <a:rPr lang="fr-FR" sz="1200" dirty="0"/>
              <a:t> </a:t>
            </a:r>
            <a:r>
              <a:rPr lang="fr-FR" sz="1200" dirty="0" err="1"/>
              <a:t>across</a:t>
            </a:r>
            <a:r>
              <a:rPr lang="fr-FR" sz="1200" dirty="0"/>
              <a:t> content, acquisition, and design </a:t>
            </a:r>
            <a:r>
              <a:rPr lang="fr-FR" sz="1100" dirty="0" err="1"/>
              <a:t>departments</a:t>
            </a:r>
            <a:r>
              <a:rPr lang="fr-FR" sz="12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err="1"/>
              <a:t>Defined</a:t>
            </a:r>
            <a:r>
              <a:rPr lang="fr-FR" sz="1200" dirty="0"/>
              <a:t> </a:t>
            </a:r>
            <a:r>
              <a:rPr lang="fr-FR" sz="1200" dirty="0" err="1"/>
              <a:t>project</a:t>
            </a:r>
            <a:r>
              <a:rPr lang="fr-FR" sz="1200" dirty="0"/>
              <a:t> roadmaps and KPIs </a:t>
            </a:r>
            <a:r>
              <a:rPr lang="fr-FR" sz="1200" dirty="0" err="1"/>
              <a:t>aligned</a:t>
            </a:r>
            <a:r>
              <a:rPr lang="fr-FR" sz="1200" dirty="0"/>
              <a:t> </a:t>
            </a:r>
            <a:r>
              <a:rPr lang="fr-FR" sz="1200" dirty="0" err="1"/>
              <a:t>with</a:t>
            </a:r>
            <a:r>
              <a:rPr lang="fr-FR" sz="1200" dirty="0"/>
              <a:t> </a:t>
            </a:r>
            <a:r>
              <a:rPr lang="fr-FR" sz="1200" dirty="0" err="1"/>
              <a:t>company</a:t>
            </a:r>
            <a:r>
              <a:rPr lang="fr-FR" sz="1200" dirty="0"/>
              <a:t> goals.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 err="1"/>
              <a:t>Coordinated</a:t>
            </a:r>
            <a:r>
              <a:rPr lang="fr-FR" sz="1200" dirty="0"/>
              <a:t> cross-</a:t>
            </a:r>
            <a:r>
              <a:rPr lang="fr-FR" sz="1200" dirty="0" err="1"/>
              <a:t>department</a:t>
            </a:r>
            <a:r>
              <a:rPr lang="fr-FR" sz="1200" dirty="0"/>
              <a:t> collaboration </a:t>
            </a:r>
            <a:r>
              <a:rPr lang="fr-FR" sz="1200" dirty="0" err="1"/>
              <a:t>between</a:t>
            </a:r>
            <a:r>
              <a:rPr lang="fr-FR" sz="1200" dirty="0"/>
              <a:t> sales, </a:t>
            </a:r>
            <a:r>
              <a:rPr lang="fr-FR" sz="1200" dirty="0" err="1"/>
              <a:t>product</a:t>
            </a:r>
            <a:r>
              <a:rPr lang="fr-FR" sz="1200" dirty="0"/>
              <a:t>, and IT.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043E579-F9C5-2F97-15C5-5EFBCEBBAA92}"/>
              </a:ext>
            </a:extLst>
          </p:cNvPr>
          <p:cNvSpPr txBox="1"/>
          <p:nvPr/>
        </p:nvSpPr>
        <p:spPr>
          <a:xfrm>
            <a:off x="480785" y="5035229"/>
            <a:ext cx="3269242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1" dirty="0"/>
              <a:t>Communication &amp; </a:t>
            </a:r>
            <a:r>
              <a:rPr lang="fr-FR" sz="1100" b="1" dirty="0" err="1"/>
              <a:t>Branding</a:t>
            </a:r>
            <a:endParaRPr lang="fr-FR" sz="1100" b="1" dirty="0"/>
          </a:p>
          <a:p>
            <a:endParaRPr lang="fr-FR" sz="11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Built</a:t>
            </a:r>
            <a:r>
              <a:rPr lang="fr-FR" sz="1100" dirty="0"/>
              <a:t> brand </a:t>
            </a:r>
            <a:r>
              <a:rPr lang="fr-FR" sz="1100" dirty="0" err="1"/>
              <a:t>identity</a:t>
            </a:r>
            <a:r>
              <a:rPr lang="fr-FR" sz="1100" dirty="0"/>
              <a:t> guidelines and </a:t>
            </a:r>
            <a:r>
              <a:rPr lang="fr-FR" sz="1100" dirty="0" err="1"/>
              <a:t>implemented</a:t>
            </a:r>
            <a:r>
              <a:rPr lang="fr-FR" sz="1100" dirty="0"/>
              <a:t> </a:t>
            </a:r>
            <a:r>
              <a:rPr lang="fr-FR" sz="1100" dirty="0" err="1"/>
              <a:t>them</a:t>
            </a:r>
            <a:r>
              <a:rPr lang="fr-FR" sz="1100" dirty="0"/>
              <a:t> </a:t>
            </a:r>
            <a:r>
              <a:rPr lang="fr-FR" sz="1100" dirty="0" err="1"/>
              <a:t>across</a:t>
            </a:r>
            <a:r>
              <a:rPr lang="fr-FR" sz="1100" dirty="0"/>
              <a:t> digital and </a:t>
            </a:r>
            <a:r>
              <a:rPr lang="fr-FR" sz="1100" dirty="0" err="1"/>
              <a:t>print</a:t>
            </a:r>
            <a:r>
              <a:rPr lang="fr-FR" sz="1100" dirty="0"/>
              <a:t> channels.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Wrote</a:t>
            </a:r>
            <a:r>
              <a:rPr lang="fr-FR" sz="1100" dirty="0"/>
              <a:t> </a:t>
            </a:r>
            <a:r>
              <a:rPr lang="fr-FR" sz="1100" dirty="0" err="1"/>
              <a:t>engaging</a:t>
            </a:r>
            <a:r>
              <a:rPr lang="fr-FR" sz="1100" dirty="0"/>
              <a:t> B2B and B2C content for </a:t>
            </a:r>
            <a:r>
              <a:rPr lang="fr-FR" sz="1100" dirty="0" err="1"/>
              <a:t>websites</a:t>
            </a:r>
            <a:r>
              <a:rPr lang="fr-FR" sz="1100" dirty="0"/>
              <a:t>, newsletters, and </a:t>
            </a:r>
            <a:r>
              <a:rPr lang="fr-FR" sz="1100" dirty="0" err="1"/>
              <a:t>press</a:t>
            </a:r>
            <a:r>
              <a:rPr lang="fr-FR" sz="1100" dirty="0"/>
              <a:t> releases.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Managed</a:t>
            </a:r>
            <a:r>
              <a:rPr lang="fr-FR" sz="1100" dirty="0"/>
              <a:t> partnerships </a:t>
            </a:r>
            <a:r>
              <a:rPr lang="fr-FR" sz="1100" dirty="0" err="1"/>
              <a:t>with</a:t>
            </a:r>
            <a:r>
              <a:rPr lang="fr-FR" sz="1100" dirty="0"/>
              <a:t> </a:t>
            </a:r>
            <a:r>
              <a:rPr lang="fr-FR" sz="1100" dirty="0" err="1"/>
              <a:t>influencers</a:t>
            </a:r>
            <a:r>
              <a:rPr lang="fr-FR" sz="1100" dirty="0"/>
              <a:t> and media </a:t>
            </a:r>
            <a:r>
              <a:rPr lang="fr-FR" sz="1100" dirty="0" err="1"/>
              <a:t>agencies</a:t>
            </a:r>
            <a:r>
              <a:rPr lang="fr-FR" sz="1100" dirty="0"/>
              <a:t> to expand brand </a:t>
            </a:r>
            <a:r>
              <a:rPr lang="fr-FR" sz="1100" dirty="0" err="1"/>
              <a:t>reach</a:t>
            </a:r>
            <a:r>
              <a:rPr lang="fr-FR" sz="1100" dirty="0"/>
              <a:t>.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FC70B727-0E32-4B8C-883E-02F0AE731339}"/>
              </a:ext>
            </a:extLst>
          </p:cNvPr>
          <p:cNvSpPr txBox="1"/>
          <p:nvPr/>
        </p:nvSpPr>
        <p:spPr>
          <a:xfrm>
            <a:off x="4003908" y="5085746"/>
            <a:ext cx="3426901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1" dirty="0"/>
              <a:t>Data </a:t>
            </a:r>
            <a:r>
              <a:rPr lang="fr-FR" sz="1100" b="1" dirty="0" err="1"/>
              <a:t>Analyzsis</a:t>
            </a:r>
            <a:r>
              <a:rPr lang="fr-FR" sz="1100" b="1" dirty="0"/>
              <a:t> &amp; </a:t>
            </a:r>
            <a:r>
              <a:rPr lang="fr-FR" sz="1100" b="1" dirty="0" err="1"/>
              <a:t>Optimization</a:t>
            </a:r>
            <a:endParaRPr lang="fr-FR" sz="1100" b="1" dirty="0"/>
          </a:p>
          <a:p>
            <a:endParaRPr lang="fr-FR" sz="11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Used</a:t>
            </a:r>
            <a:r>
              <a:rPr lang="fr-FR" sz="1100" dirty="0"/>
              <a:t> Google Analytics and Data Studio to monitor performance and </a:t>
            </a:r>
            <a:r>
              <a:rPr lang="fr-FR" sz="1100" dirty="0" err="1"/>
              <a:t>identify</a:t>
            </a:r>
            <a:r>
              <a:rPr lang="fr-FR" sz="1100" dirty="0"/>
              <a:t> </a:t>
            </a:r>
            <a:r>
              <a:rPr lang="fr-FR" sz="1100" dirty="0" err="1"/>
              <a:t>growth</a:t>
            </a:r>
            <a:r>
              <a:rPr lang="fr-FR" sz="1100" dirty="0"/>
              <a:t> </a:t>
            </a:r>
            <a:r>
              <a:rPr lang="fr-FR" sz="1100" dirty="0" err="1"/>
              <a:t>opportunities</a:t>
            </a:r>
            <a:r>
              <a:rPr lang="fr-FR" sz="11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Conducted</a:t>
            </a:r>
            <a:r>
              <a:rPr lang="fr-FR" sz="1100" dirty="0"/>
              <a:t> A/B </a:t>
            </a:r>
            <a:r>
              <a:rPr lang="fr-FR" sz="1100" dirty="0" err="1"/>
              <a:t>testing</a:t>
            </a:r>
            <a:r>
              <a:rPr lang="fr-FR" sz="1100" dirty="0"/>
              <a:t> to </a:t>
            </a:r>
            <a:r>
              <a:rPr lang="fr-FR" sz="1100" dirty="0" err="1"/>
              <a:t>improve</a:t>
            </a:r>
            <a:r>
              <a:rPr lang="fr-FR" sz="1100" dirty="0"/>
              <a:t> ad conversion rates by 22%.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Reported</a:t>
            </a:r>
            <a:r>
              <a:rPr lang="fr-FR" sz="1100" dirty="0"/>
              <a:t> insights and ROI </a:t>
            </a:r>
            <a:r>
              <a:rPr lang="fr-FR" sz="1100" dirty="0" err="1"/>
              <a:t>directly</a:t>
            </a:r>
            <a:r>
              <a:rPr lang="fr-FR" sz="1100" dirty="0"/>
              <a:t> to senior management.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AC95BF1-2336-A926-B231-C2EAF37D077A}"/>
              </a:ext>
            </a:extLst>
          </p:cNvPr>
          <p:cNvSpPr txBox="1"/>
          <p:nvPr/>
        </p:nvSpPr>
        <p:spPr>
          <a:xfrm>
            <a:off x="510595" y="6834893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Work </a:t>
            </a:r>
            <a:r>
              <a:rPr lang="fr-FR" sz="1400" b="1" dirty="0" err="1">
                <a:cs typeface="Times"/>
              </a:rPr>
              <a:t>Experience</a:t>
            </a:r>
            <a:endParaRPr lang="fr-FR" sz="1400" b="1" dirty="0">
              <a:cs typeface="Times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214AC9E5-2B2E-01F0-CFBC-72851B67D934}"/>
              </a:ext>
            </a:extLst>
          </p:cNvPr>
          <p:cNvSpPr txBox="1"/>
          <p:nvPr/>
        </p:nvSpPr>
        <p:spPr>
          <a:xfrm>
            <a:off x="546791" y="7243703"/>
            <a:ext cx="3177868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1" dirty="0"/>
              <a:t>Marketing &amp; Digital </a:t>
            </a:r>
            <a:r>
              <a:rPr lang="fr-FR" sz="1100" b="1" dirty="0" err="1"/>
              <a:t>Strategy</a:t>
            </a:r>
            <a:r>
              <a:rPr lang="fr-FR" sz="1100" b="1" dirty="0"/>
              <a:t> </a:t>
            </a:r>
            <a:r>
              <a:rPr lang="fr-FR" sz="1100" b="1" dirty="0" err="1"/>
              <a:t>Projects</a:t>
            </a: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Freelance Consultant – London (2022–</a:t>
            </a:r>
            <a:r>
              <a:rPr lang="fr-FR" sz="1100" dirty="0" err="1"/>
              <a:t>Present</a:t>
            </a:r>
            <a:r>
              <a:rPr lang="fr-FR" sz="110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Marketing Manager – </a:t>
            </a:r>
            <a:r>
              <a:rPr lang="fr-FR" sz="1100" dirty="0" err="1"/>
              <a:t>BrightTech</a:t>
            </a:r>
            <a:r>
              <a:rPr lang="fr-FR" sz="1100" dirty="0"/>
              <a:t> Ltd (2018–2022)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Digital Campaign </a:t>
            </a:r>
            <a:r>
              <a:rPr lang="fr-FR" sz="1100" dirty="0" err="1"/>
              <a:t>Specialist</a:t>
            </a:r>
            <a:r>
              <a:rPr lang="fr-FR" sz="1100" dirty="0"/>
              <a:t> – </a:t>
            </a:r>
            <a:r>
              <a:rPr lang="fr-FR" sz="1100" dirty="0" err="1"/>
              <a:t>ConnectMedia</a:t>
            </a:r>
            <a:r>
              <a:rPr lang="fr-FR" sz="1100" dirty="0"/>
              <a:t> (2015–2018)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3EE270C-3C26-F3B6-4E75-CC95ADDF2832}"/>
              </a:ext>
            </a:extLst>
          </p:cNvPr>
          <p:cNvSpPr txBox="1"/>
          <p:nvPr/>
        </p:nvSpPr>
        <p:spPr>
          <a:xfrm>
            <a:off x="530834" y="8480344"/>
            <a:ext cx="3193825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1" dirty="0" err="1"/>
              <a:t>Achievements</a:t>
            </a:r>
            <a:r>
              <a:rPr lang="fr-FR" sz="1100" b="1" dirty="0"/>
              <a:t>:</a:t>
            </a:r>
            <a:endParaRPr lang="fr-FR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Launched</a:t>
            </a:r>
            <a:r>
              <a:rPr lang="fr-FR" sz="1100" dirty="0"/>
              <a:t> 10+ </a:t>
            </a:r>
            <a:r>
              <a:rPr lang="fr-FR" sz="1100" dirty="0" err="1"/>
              <a:t>successful</a:t>
            </a:r>
            <a:r>
              <a:rPr lang="fr-FR" sz="1100" dirty="0"/>
              <a:t> online </a:t>
            </a:r>
            <a:r>
              <a:rPr lang="fr-FR" sz="1100" dirty="0" err="1"/>
              <a:t>campaigns</a:t>
            </a:r>
            <a:r>
              <a:rPr lang="fr-FR" sz="1100" dirty="0"/>
              <a:t> </a:t>
            </a:r>
            <a:r>
              <a:rPr lang="fr-FR" sz="1100" dirty="0" err="1"/>
              <a:t>generating</a:t>
            </a:r>
            <a:r>
              <a:rPr lang="fr-FR" sz="1100" dirty="0"/>
              <a:t> over £2M in sales.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Implemented</a:t>
            </a:r>
            <a:r>
              <a:rPr lang="fr-FR" sz="1100" dirty="0"/>
              <a:t> automation </a:t>
            </a:r>
            <a:r>
              <a:rPr lang="fr-FR" sz="1100" dirty="0" err="1"/>
              <a:t>tools</a:t>
            </a:r>
            <a:r>
              <a:rPr lang="fr-FR" sz="1100" dirty="0"/>
              <a:t> </a:t>
            </a:r>
            <a:r>
              <a:rPr lang="fr-FR" sz="1100" dirty="0" err="1"/>
              <a:t>reducing</a:t>
            </a:r>
            <a:r>
              <a:rPr lang="fr-FR" sz="1100" dirty="0"/>
              <a:t> </a:t>
            </a:r>
            <a:r>
              <a:rPr lang="fr-FR" sz="1100" dirty="0" err="1"/>
              <a:t>campaign</a:t>
            </a:r>
            <a:r>
              <a:rPr lang="fr-FR" sz="1100" dirty="0"/>
              <a:t> launch time by 40%.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E3CC2A0-80B7-D23D-0F8C-C298A5CCB2E8}"/>
              </a:ext>
            </a:extLst>
          </p:cNvPr>
          <p:cNvSpPr txBox="1"/>
          <p:nvPr/>
        </p:nvSpPr>
        <p:spPr>
          <a:xfrm>
            <a:off x="4141081" y="6834892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>
                <a:cs typeface="Times"/>
              </a:rPr>
              <a:t>Education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F1635C99-E785-3226-8508-1847FC5A97C1}"/>
              </a:ext>
            </a:extLst>
          </p:cNvPr>
          <p:cNvSpPr txBox="1"/>
          <p:nvPr/>
        </p:nvSpPr>
        <p:spPr>
          <a:xfrm>
            <a:off x="4141088" y="7243703"/>
            <a:ext cx="3289721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100" b="1" dirty="0" err="1"/>
              <a:t>Master’s</a:t>
            </a:r>
            <a:r>
              <a:rPr lang="fr-FR" sz="1100" b="1" dirty="0"/>
              <a:t> </a:t>
            </a:r>
            <a:r>
              <a:rPr lang="fr-FR" sz="1100" b="1" dirty="0" err="1"/>
              <a:t>Degree</a:t>
            </a:r>
            <a:r>
              <a:rPr lang="fr-FR" sz="1100" b="1" dirty="0"/>
              <a:t> in Marketing and Com</a:t>
            </a:r>
          </a:p>
          <a:p>
            <a:pPr>
              <a:buNone/>
            </a:pPr>
            <a:r>
              <a:rPr lang="fr-FR" sz="1100" dirty="0" err="1"/>
              <a:t>University</a:t>
            </a:r>
            <a:r>
              <a:rPr lang="fr-FR" sz="1100" dirty="0"/>
              <a:t> of Leeds – 2015</a:t>
            </a:r>
            <a:br>
              <a:rPr lang="fr-FR" sz="1100" dirty="0"/>
            </a:br>
            <a:endParaRPr lang="fr-FR" sz="1100" dirty="0"/>
          </a:p>
          <a:p>
            <a:pPr>
              <a:buNone/>
            </a:pPr>
            <a:r>
              <a:rPr lang="fr-FR" sz="1100" b="1" dirty="0" err="1"/>
              <a:t>Bachelor’s</a:t>
            </a:r>
            <a:r>
              <a:rPr lang="fr-FR" sz="1100" b="1" dirty="0"/>
              <a:t> </a:t>
            </a:r>
            <a:r>
              <a:rPr lang="fr-FR" sz="1100" b="1" dirty="0" err="1"/>
              <a:t>Degree</a:t>
            </a:r>
            <a:r>
              <a:rPr lang="fr-FR" sz="1100" b="1" dirty="0"/>
              <a:t> in Business Administration</a:t>
            </a:r>
            <a:endParaRPr lang="fr-FR" sz="1100" dirty="0"/>
          </a:p>
          <a:p>
            <a:pPr>
              <a:buNone/>
            </a:pPr>
            <a:r>
              <a:rPr lang="fr-FR" sz="1100" dirty="0" err="1"/>
              <a:t>University</a:t>
            </a:r>
            <a:r>
              <a:rPr lang="fr-FR" sz="1100" dirty="0"/>
              <a:t> of Birmingham – 2013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5451CD9B-BE68-D8F5-39E2-29196F9F68E7}"/>
              </a:ext>
            </a:extLst>
          </p:cNvPr>
          <p:cNvSpPr txBox="1"/>
          <p:nvPr/>
        </p:nvSpPr>
        <p:spPr>
          <a:xfrm>
            <a:off x="4141081" y="8480344"/>
            <a:ext cx="1935792" cy="307777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400" b="1" dirty="0" err="1"/>
              <a:t>Languages</a:t>
            </a:r>
            <a:endParaRPr lang="fr-FR" sz="1400" b="1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D6AD3004-6EDD-EDA5-4034-931798A4BDBC}"/>
              </a:ext>
            </a:extLst>
          </p:cNvPr>
          <p:cNvSpPr txBox="1"/>
          <p:nvPr/>
        </p:nvSpPr>
        <p:spPr>
          <a:xfrm>
            <a:off x="4166299" y="8915730"/>
            <a:ext cx="328972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English – Native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French – Fluent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 err="1"/>
              <a:t>Spanish</a:t>
            </a:r>
            <a:r>
              <a:rPr lang="fr-FR" sz="1100" dirty="0"/>
              <a:t> – </a:t>
            </a:r>
            <a:r>
              <a:rPr lang="fr-FR" sz="1100" dirty="0" err="1"/>
              <a:t>Intermediate</a:t>
            </a:r>
            <a:endParaRPr lang="fr-FR" sz="1100" dirty="0"/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08F4D1A4-8E9E-10F5-D9A1-E7500D561ECC}"/>
              </a:ext>
            </a:extLst>
          </p:cNvPr>
          <p:cNvSpPr txBox="1"/>
          <p:nvPr/>
        </p:nvSpPr>
        <p:spPr>
          <a:xfrm>
            <a:off x="546792" y="9547708"/>
            <a:ext cx="3203235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100" b="1" dirty="0" err="1"/>
              <a:t>Technical</a:t>
            </a:r>
            <a:r>
              <a:rPr lang="fr-FR" sz="1100" b="1" dirty="0"/>
              <a:t> </a:t>
            </a:r>
            <a:r>
              <a:rPr lang="fr-FR" sz="1100" b="1" dirty="0" err="1"/>
              <a:t>Skills</a:t>
            </a:r>
            <a:endParaRPr lang="fr-FR" sz="11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Google </a:t>
            </a:r>
            <a:r>
              <a:rPr lang="fr-FR" sz="1100" dirty="0" err="1"/>
              <a:t>Ads</a:t>
            </a:r>
            <a:r>
              <a:rPr lang="fr-FR" sz="1100" dirty="0"/>
              <a:t>, Meta Business Suite, SEO Tools (</a:t>
            </a:r>
            <a:r>
              <a:rPr lang="fr-FR" sz="1100" dirty="0" err="1"/>
              <a:t>Ahrefs</a:t>
            </a:r>
            <a:r>
              <a:rPr lang="fr-FR" sz="1100" dirty="0"/>
              <a:t>, </a:t>
            </a:r>
            <a:r>
              <a:rPr lang="fr-FR" sz="1100" dirty="0" err="1"/>
              <a:t>SEMrush</a:t>
            </a:r>
            <a:r>
              <a:rPr lang="fr-FR" sz="1100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Google Analytics, Data Studio, HubSpot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100" dirty="0"/>
              <a:t>Adobe Photoshop, </a:t>
            </a:r>
            <a:r>
              <a:rPr lang="fr-FR" sz="1100" dirty="0" err="1"/>
              <a:t>Canva</a:t>
            </a:r>
            <a:r>
              <a:rPr lang="fr-FR" sz="1100" dirty="0"/>
              <a:t>, Notion</a:t>
            </a:r>
          </a:p>
        </p:txBody>
      </p: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72D6CD43-0C46-4C7F-C96C-E496FD4C469C}"/>
              </a:ext>
            </a:extLst>
          </p:cNvPr>
          <p:cNvCxnSpPr>
            <a:cxnSpLocks/>
          </p:cNvCxnSpPr>
          <p:nvPr/>
        </p:nvCxnSpPr>
        <p:spPr>
          <a:xfrm>
            <a:off x="546791" y="6718469"/>
            <a:ext cx="6558202" cy="0"/>
          </a:xfrm>
          <a:prstGeom prst="line">
            <a:avLst/>
          </a:prstGeom>
          <a:ln w="63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3FF529AE-80A9-F051-F227-7147A951681F}"/>
              </a:ext>
            </a:extLst>
          </p:cNvPr>
          <p:cNvCxnSpPr>
            <a:cxnSpLocks/>
          </p:cNvCxnSpPr>
          <p:nvPr/>
        </p:nvCxnSpPr>
        <p:spPr>
          <a:xfrm>
            <a:off x="1676752" y="2919431"/>
            <a:ext cx="5428241" cy="0"/>
          </a:xfrm>
          <a:prstGeom prst="line">
            <a:avLst/>
          </a:prstGeom>
          <a:ln w="63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851E8701-F754-CBA4-CA59-8D8A40F15940}"/>
              </a:ext>
            </a:extLst>
          </p:cNvPr>
          <p:cNvCxnSpPr>
            <a:cxnSpLocks/>
          </p:cNvCxnSpPr>
          <p:nvPr/>
        </p:nvCxnSpPr>
        <p:spPr>
          <a:xfrm>
            <a:off x="2618449" y="1613427"/>
            <a:ext cx="4402461" cy="0"/>
          </a:xfrm>
          <a:prstGeom prst="line">
            <a:avLst/>
          </a:prstGeom>
          <a:ln w="63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25333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385</Words>
  <Application>Microsoft Macintosh PowerPoint</Application>
  <PresentationFormat>Personnalisé</PresentationFormat>
  <Paragraphs>46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Axel Maille</dc:creator>
  <cp:lastModifiedBy>Axel Maille</cp:lastModifiedBy>
  <cp:revision>4</cp:revision>
  <dcterms:created xsi:type="dcterms:W3CDTF">2025-10-12T23:07:11Z</dcterms:created>
  <dcterms:modified xsi:type="dcterms:W3CDTF">2025-10-21T16:12:49Z</dcterms:modified>
</cp:coreProperties>
</file>